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8" r:id="rId3"/>
    <p:sldId id="258" r:id="rId4"/>
    <p:sldId id="264" r:id="rId5"/>
    <p:sldId id="265" r:id="rId6"/>
    <p:sldId id="266" r:id="rId7"/>
    <p:sldId id="277" r:id="rId8"/>
    <p:sldId id="268" r:id="rId9"/>
    <p:sldId id="273" r:id="rId10"/>
    <p:sldId id="270" r:id="rId11"/>
    <p:sldId id="272" r:id="rId12"/>
    <p:sldId id="275" r:id="rId13"/>
    <p:sldId id="274" r:id="rId14"/>
    <p:sldId id="279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103" autoAdjust="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410AF-5EFB-47E5-B9EA-E6E5EA654347}" type="datetimeFigureOut">
              <a:rPr lang="nl-NL" smtClean="0"/>
              <a:t>14-3-2023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1104D-7E45-4D80-93BC-CE350EB7A6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045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1104D-7E45-4D80-93BC-CE350EB7A60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41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1104D-7E45-4D80-93BC-CE350EB7A60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960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398E-8AB0-4996-8C4F-B7E9331BC171}" type="datetimeFigureOut">
              <a:rPr lang="nl-NL" smtClean="0"/>
              <a:t>14-3-2023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38E3-F0AF-4C44-ADFB-8C008846F7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95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398E-8AB0-4996-8C4F-B7E9331BC171}" type="datetimeFigureOut">
              <a:rPr lang="nl-NL" smtClean="0"/>
              <a:t>14-3-2023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38E3-F0AF-4C44-ADFB-8C008846F7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25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398E-8AB0-4996-8C4F-B7E9331BC171}" type="datetimeFigureOut">
              <a:rPr lang="nl-NL" smtClean="0"/>
              <a:t>14-3-2023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38E3-F0AF-4C44-ADFB-8C008846F7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00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398E-8AB0-4996-8C4F-B7E9331BC171}" type="datetimeFigureOut">
              <a:rPr lang="nl-NL" smtClean="0"/>
              <a:t>14-3-2023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38E3-F0AF-4C44-ADFB-8C008846F7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77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398E-8AB0-4996-8C4F-B7E9331BC171}" type="datetimeFigureOut">
              <a:rPr lang="nl-NL" smtClean="0"/>
              <a:t>14-3-2023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38E3-F0AF-4C44-ADFB-8C008846F7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5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398E-8AB0-4996-8C4F-B7E9331BC171}" type="datetimeFigureOut">
              <a:rPr lang="nl-NL" smtClean="0"/>
              <a:t>14-3-2023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38E3-F0AF-4C44-ADFB-8C008846F7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27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398E-8AB0-4996-8C4F-B7E9331BC171}" type="datetimeFigureOut">
              <a:rPr lang="nl-NL" smtClean="0"/>
              <a:t>14-3-2023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38E3-F0AF-4C44-ADFB-8C008846F7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90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398E-8AB0-4996-8C4F-B7E9331BC171}" type="datetimeFigureOut">
              <a:rPr lang="nl-NL" smtClean="0"/>
              <a:t>14-3-2023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38E3-F0AF-4C44-ADFB-8C008846F7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50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398E-8AB0-4996-8C4F-B7E9331BC171}" type="datetimeFigureOut">
              <a:rPr lang="nl-NL" smtClean="0"/>
              <a:t>14-3-2023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38E3-F0AF-4C44-ADFB-8C008846F7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60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398E-8AB0-4996-8C4F-B7E9331BC171}" type="datetimeFigureOut">
              <a:rPr lang="nl-NL" smtClean="0"/>
              <a:t>14-3-2023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38E3-F0AF-4C44-ADFB-8C008846F7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51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398E-8AB0-4996-8C4F-B7E9331BC171}" type="datetimeFigureOut">
              <a:rPr lang="nl-NL" smtClean="0"/>
              <a:t>14-3-2023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38E3-F0AF-4C44-ADFB-8C008846F7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94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398E-8AB0-4996-8C4F-B7E9331BC171}" type="datetimeFigureOut">
              <a:rPr lang="nl-NL" smtClean="0"/>
              <a:t>14-3-2023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38E3-F0AF-4C44-ADFB-8C008846F7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65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306" y="1526821"/>
            <a:ext cx="9144000" cy="2387600"/>
          </a:xfrm>
        </p:spPr>
        <p:txBody>
          <a:bodyPr/>
          <a:lstStyle/>
          <a:p>
            <a:r>
              <a:rPr lang="en-US" dirty="0" err="1" smtClean="0"/>
              <a:t>Informatieavond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van </a:t>
            </a:r>
            <a:r>
              <a:rPr lang="en-US" dirty="0" err="1" smtClean="0"/>
              <a:t>klas</a:t>
            </a:r>
            <a:r>
              <a:rPr lang="en-US" dirty="0" smtClean="0"/>
              <a:t> 2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klas</a:t>
            </a:r>
            <a:r>
              <a:rPr lang="en-US" dirty="0" smtClean="0"/>
              <a:t> 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306" y="3914421"/>
            <a:ext cx="9144000" cy="16557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Stage op de Viaan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82" y="91647"/>
            <a:ext cx="3493121" cy="112354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58" y="5038354"/>
            <a:ext cx="1616242" cy="18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58" y="5038354"/>
            <a:ext cx="1616242" cy="181964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82" y="91647"/>
            <a:ext cx="3493121" cy="112354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00363" y="1255463"/>
            <a:ext cx="9783679" cy="1365835"/>
          </a:xfrm>
        </p:spPr>
        <p:txBody>
          <a:bodyPr/>
          <a:lstStyle/>
          <a:p>
            <a:r>
              <a:rPr lang="nl-NL" altLang="nl-NL" b="1" dirty="0" smtClean="0"/>
              <a:t>Waar moeten we rekening mee houden bij het zoeken naar een stage?</a:t>
            </a:r>
            <a:endParaRPr lang="nl-NL" b="1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900363" y="2621298"/>
            <a:ext cx="9783679" cy="3430585"/>
          </a:xfrm>
        </p:spPr>
        <p:txBody>
          <a:bodyPr>
            <a:normAutofit/>
          </a:bodyPr>
          <a:lstStyle/>
          <a:p>
            <a:r>
              <a:rPr lang="nl-NL" altLang="nl-NL" dirty="0" smtClean="0"/>
              <a:t>Leeftijd</a:t>
            </a:r>
          </a:p>
          <a:p>
            <a:r>
              <a:rPr lang="en-US" altLang="nl-NL" dirty="0" err="1" smtClean="0"/>
              <a:t>Aansluiting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bij</a:t>
            </a:r>
            <a:r>
              <a:rPr lang="en-US" altLang="nl-NL" dirty="0" smtClean="0"/>
              <a:t> de </a:t>
            </a:r>
            <a:r>
              <a:rPr lang="en-US" altLang="nl-NL" dirty="0" err="1" smtClean="0"/>
              <a:t>gekozen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sectoren</a:t>
            </a:r>
            <a:r>
              <a:rPr lang="en-US" altLang="nl-NL" dirty="0" smtClean="0"/>
              <a:t> (</a:t>
            </a:r>
            <a:r>
              <a:rPr lang="en-US" altLang="nl-NL" dirty="0" err="1" smtClean="0"/>
              <a:t>kunnen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gewisseld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worden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halverwege</a:t>
            </a:r>
            <a:r>
              <a:rPr lang="en-US" altLang="nl-NL" dirty="0" smtClean="0"/>
              <a:t> het </a:t>
            </a:r>
            <a:r>
              <a:rPr lang="en-US" altLang="nl-NL" dirty="0" err="1" smtClean="0"/>
              <a:t>jaar</a:t>
            </a:r>
            <a:r>
              <a:rPr lang="en-US" altLang="nl-NL" dirty="0" smtClean="0"/>
              <a:t>)</a:t>
            </a:r>
          </a:p>
          <a:p>
            <a:r>
              <a:rPr lang="en-US" altLang="nl-NL" dirty="0" err="1" smtClean="0"/>
              <a:t>Aansluiting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bij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interesse</a:t>
            </a:r>
            <a:endParaRPr lang="nl-NL" altLang="nl-NL" dirty="0"/>
          </a:p>
          <a:p>
            <a:r>
              <a:rPr lang="nl-NL" altLang="nl-NL" dirty="0"/>
              <a:t>Stage-locatie </a:t>
            </a:r>
            <a:r>
              <a:rPr lang="nl-NL" altLang="nl-NL" dirty="0" smtClean="0">
                <a:sym typeface="Wingdings" panose="05000000000000000000" pitchFamily="2" charset="2"/>
              </a:rPr>
              <a:t> op fietsafstand</a:t>
            </a:r>
            <a:endParaRPr lang="nl-NL" altLang="nl-NL" dirty="0"/>
          </a:p>
          <a:p>
            <a:r>
              <a:rPr lang="nl-NL" altLang="nl-NL" dirty="0"/>
              <a:t>Aanvang- en eindtijden</a:t>
            </a:r>
          </a:p>
          <a:p>
            <a:endParaRPr lang="nl-NL" alt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21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58" y="5038354"/>
            <a:ext cx="1616242" cy="181964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82" y="91647"/>
            <a:ext cx="3493121" cy="112354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45463" y="928390"/>
            <a:ext cx="9783679" cy="1365835"/>
          </a:xfrm>
        </p:spPr>
        <p:txBody>
          <a:bodyPr/>
          <a:lstStyle/>
          <a:p>
            <a:r>
              <a:rPr lang="nl-NL" altLang="nl-NL" b="1" dirty="0" smtClean="0"/>
              <a:t>Algemene stage regels voor jongeren</a:t>
            </a:r>
            <a:endParaRPr lang="nl-NL" b="1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445463" y="2294225"/>
            <a:ext cx="9783679" cy="4352760"/>
          </a:xfrm>
        </p:spPr>
        <p:txBody>
          <a:bodyPr>
            <a:normAutofit fontScale="77500" lnSpcReduction="20000"/>
          </a:bodyPr>
          <a:lstStyle/>
          <a:p>
            <a:r>
              <a:rPr lang="nl-NL" altLang="nl-NL" dirty="0" smtClean="0"/>
              <a:t>Vanaf 14 jaar maximaal 7 uur per dag tussen 08.00 en 19.00 uur</a:t>
            </a:r>
          </a:p>
          <a:p>
            <a:r>
              <a:rPr lang="nl-NL" altLang="nl-NL" dirty="0" smtClean="0"/>
              <a:t>Vanaf 15 jaar maximaal 7 uur per dag tussen 07.00 en 19.00 uur</a:t>
            </a:r>
            <a:endParaRPr lang="nl-NL" altLang="nl-NL" dirty="0"/>
          </a:p>
          <a:p>
            <a:r>
              <a:rPr lang="nl-NL" altLang="nl-NL" dirty="0"/>
              <a:t>Vanaf </a:t>
            </a:r>
            <a:r>
              <a:rPr lang="nl-NL" altLang="nl-NL" dirty="0" smtClean="0"/>
              <a:t>16 </a:t>
            </a:r>
            <a:r>
              <a:rPr lang="nl-NL" altLang="nl-NL" dirty="0"/>
              <a:t>jaar, 2 of meer dagen max. 8 </a:t>
            </a:r>
            <a:r>
              <a:rPr lang="nl-NL" altLang="nl-NL" dirty="0" smtClean="0"/>
              <a:t>uur stagelopen</a:t>
            </a:r>
            <a:endParaRPr lang="nl-NL" altLang="nl-NL" dirty="0"/>
          </a:p>
          <a:p>
            <a:endParaRPr lang="nl-NL" altLang="nl-NL" dirty="0"/>
          </a:p>
          <a:p>
            <a:pPr marL="0" indent="0">
              <a:buNone/>
            </a:pPr>
            <a:r>
              <a:rPr lang="nl-NL" altLang="nl-NL" dirty="0" smtClean="0"/>
              <a:t>Jonger dan </a:t>
            </a:r>
            <a:r>
              <a:rPr lang="nl-NL" altLang="nl-NL" dirty="0"/>
              <a:t>16 </a:t>
            </a:r>
            <a:r>
              <a:rPr lang="nl-NL" altLang="nl-NL" dirty="0" smtClean="0"/>
              <a:t>jaar dan mag je </a:t>
            </a:r>
            <a:r>
              <a:rPr lang="nl-NL" altLang="nl-NL" u="sng" dirty="0" smtClean="0"/>
              <a:t>niet:</a:t>
            </a:r>
            <a:endParaRPr lang="nl-NL" altLang="nl-NL" u="sng" dirty="0"/>
          </a:p>
          <a:p>
            <a:r>
              <a:rPr lang="nl-NL" altLang="nl-NL" dirty="0" smtClean="0"/>
              <a:t>Meer dan </a:t>
            </a:r>
            <a:r>
              <a:rPr lang="nl-NL" altLang="nl-NL" dirty="0"/>
              <a:t>10 kg tillen</a:t>
            </a:r>
          </a:p>
          <a:p>
            <a:r>
              <a:rPr lang="nl-NL" altLang="nl-NL" dirty="0" smtClean="0"/>
              <a:t>Meer duwen </a:t>
            </a:r>
            <a:r>
              <a:rPr lang="nl-NL" altLang="nl-NL" dirty="0"/>
              <a:t>of </a:t>
            </a:r>
            <a:r>
              <a:rPr lang="nl-NL" altLang="nl-NL" dirty="0" smtClean="0"/>
              <a:t>trekken dan 20 </a:t>
            </a:r>
            <a:r>
              <a:rPr lang="nl-NL" altLang="nl-NL" dirty="0"/>
              <a:t>kg</a:t>
            </a:r>
          </a:p>
          <a:p>
            <a:r>
              <a:rPr lang="nl-NL" altLang="nl-NL" dirty="0"/>
              <a:t>Zelfde houding werken</a:t>
            </a:r>
          </a:p>
          <a:p>
            <a:r>
              <a:rPr lang="nl-NL" altLang="nl-NL" dirty="0"/>
              <a:t>Gevaarlijk en ongezond werk doen, in aanraking komen met gevaarlijke stoffen</a:t>
            </a:r>
          </a:p>
          <a:p>
            <a:r>
              <a:rPr lang="nl-NL" altLang="nl-NL" dirty="0" smtClean="0"/>
              <a:t>Werk waarbij beschermingsmiddelen moeten worden gedragen</a:t>
            </a:r>
          </a:p>
          <a:p>
            <a:r>
              <a:rPr lang="nl-NL" altLang="nl-NL" dirty="0" smtClean="0"/>
              <a:t>Geen kassawerkzaamheden</a:t>
            </a:r>
          </a:p>
          <a:p>
            <a:pPr marL="0" indent="0">
              <a:buNone/>
            </a:pPr>
            <a:endParaRPr lang="nl-NL" altLang="nl-NL" dirty="0" smtClean="0"/>
          </a:p>
          <a:p>
            <a:pPr marL="0" indent="0">
              <a:buNone/>
            </a:pPr>
            <a:endParaRPr lang="nl-NL" altLang="nl-NL" dirty="0" smtClean="0"/>
          </a:p>
          <a:p>
            <a:endParaRPr lang="nl-NL" alt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32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58" y="5038354"/>
            <a:ext cx="1616242" cy="181964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82" y="91647"/>
            <a:ext cx="3493121" cy="112354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00363" y="1255463"/>
            <a:ext cx="9783679" cy="1365835"/>
          </a:xfrm>
        </p:spPr>
        <p:txBody>
          <a:bodyPr/>
          <a:lstStyle/>
          <a:p>
            <a:r>
              <a:rPr lang="nl-NL" altLang="nl-NL" b="1" dirty="0" smtClean="0"/>
              <a:t>Verzekering</a:t>
            </a:r>
            <a:endParaRPr lang="nl-NL" b="1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900363" y="2621298"/>
            <a:ext cx="9783679" cy="3430585"/>
          </a:xfrm>
        </p:spPr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nl-NL" dirty="0"/>
              <a:t>Leerling zelf verantwoordelijk: WA verzekering ouders</a:t>
            </a:r>
          </a:p>
          <a:p>
            <a:pPr>
              <a:buFontTx/>
              <a:buChar char="-"/>
              <a:defRPr/>
            </a:pPr>
            <a:endParaRPr lang="nl-NL" dirty="0"/>
          </a:p>
          <a:p>
            <a:pPr>
              <a:buFontTx/>
              <a:buChar char="-"/>
              <a:defRPr/>
            </a:pPr>
            <a:r>
              <a:rPr lang="nl-NL" dirty="0"/>
              <a:t>Bedrijf verantwoordelijk: Bedrijfs-WA verzekering</a:t>
            </a:r>
          </a:p>
          <a:p>
            <a:pPr marL="0" indent="0">
              <a:buNone/>
              <a:defRPr/>
            </a:pPr>
            <a:endParaRPr lang="nl-NL" dirty="0"/>
          </a:p>
          <a:p>
            <a:pPr marL="0" indent="0">
              <a:buNone/>
              <a:defRPr/>
            </a:pPr>
            <a:r>
              <a:rPr lang="nl-NL" dirty="0"/>
              <a:t>-    Bestuur school (SOVON) collectieve pakketpolis t.b.v.                    stageplek, kent eigen risico van € 100,00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5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58" y="5038354"/>
            <a:ext cx="1616242" cy="181964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82" y="91647"/>
            <a:ext cx="3493121" cy="112354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00363" y="1255463"/>
            <a:ext cx="9783679" cy="1365835"/>
          </a:xfrm>
        </p:spPr>
        <p:txBody>
          <a:bodyPr/>
          <a:lstStyle/>
          <a:p>
            <a:r>
              <a:rPr lang="nl-NL" altLang="nl-NL" b="1" dirty="0" smtClean="0"/>
              <a:t>Het zoeken naar een stageplaats:</a:t>
            </a:r>
            <a:endParaRPr lang="nl-NL" b="1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900363" y="2621298"/>
            <a:ext cx="9783679" cy="3430585"/>
          </a:xfrm>
        </p:spPr>
        <p:txBody>
          <a:bodyPr>
            <a:normAutofit/>
          </a:bodyPr>
          <a:lstStyle/>
          <a:p>
            <a:r>
              <a:rPr lang="nl-NL" altLang="nl-NL" dirty="0" smtClean="0"/>
              <a:t>De stagebegeleider gaat in gesprek met de leerling om samen naar een stageplaats te zoeken. </a:t>
            </a:r>
          </a:p>
          <a:p>
            <a:r>
              <a:rPr lang="nl-NL" altLang="nl-NL" dirty="0" smtClean="0"/>
              <a:t>Mocht je zelf willen zoeken dan kan dat ook, tips om te zoeken: </a:t>
            </a:r>
          </a:p>
          <a:p>
            <a:pPr lvl="1"/>
            <a:r>
              <a:rPr lang="nl-NL" altLang="nl-NL" dirty="0" smtClean="0"/>
              <a:t>Stage passend bij je gekozen sector, interesse</a:t>
            </a:r>
            <a:r>
              <a:rPr lang="nl-NL" altLang="nl-NL" dirty="0"/>
              <a:t> </a:t>
            </a:r>
            <a:r>
              <a:rPr lang="nl-NL" altLang="nl-NL" dirty="0" smtClean="0"/>
              <a:t>en hobby’s</a:t>
            </a:r>
            <a:endParaRPr lang="nl-NL" altLang="nl-NL" dirty="0"/>
          </a:p>
          <a:p>
            <a:pPr lvl="1"/>
            <a:r>
              <a:rPr lang="nl-NL" altLang="nl-NL" dirty="0" smtClean="0"/>
              <a:t>Op fietsafstand</a:t>
            </a:r>
            <a:endParaRPr lang="nl-NL" altLang="nl-NL" dirty="0"/>
          </a:p>
          <a:p>
            <a:r>
              <a:rPr lang="nl-NL" altLang="nl-NL" dirty="0" smtClean="0"/>
              <a:t>Zelf iets gevonden</a:t>
            </a:r>
            <a:r>
              <a:rPr lang="nl-NL" altLang="nl-NL" dirty="0"/>
              <a:t>?</a:t>
            </a:r>
          </a:p>
          <a:p>
            <a:pPr lvl="1"/>
            <a:r>
              <a:rPr lang="nl-NL" altLang="nl-NL" dirty="0"/>
              <a:t>Schrijf naam, adres, contactpersoon op en bespreek </a:t>
            </a:r>
            <a:r>
              <a:rPr lang="nl-NL" altLang="nl-NL" dirty="0" smtClean="0"/>
              <a:t>dit met iemand van het stagekantoor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4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58" y="5038354"/>
            <a:ext cx="1616242" cy="181964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82" y="91647"/>
            <a:ext cx="3493121" cy="112354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00363" y="1255463"/>
            <a:ext cx="9783679" cy="1365835"/>
          </a:xfrm>
        </p:spPr>
        <p:txBody>
          <a:bodyPr/>
          <a:lstStyle/>
          <a:p>
            <a:r>
              <a:rPr lang="nl-NL" b="1" dirty="0" smtClean="0"/>
              <a:t>Reminder sectorkeuze</a:t>
            </a:r>
            <a:endParaRPr lang="nl-NL" b="1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900363" y="2621298"/>
            <a:ext cx="9783679" cy="3430585"/>
          </a:xfrm>
        </p:spPr>
        <p:txBody>
          <a:bodyPr>
            <a:normAutofit/>
          </a:bodyPr>
          <a:lstStyle/>
          <a:p>
            <a:r>
              <a:rPr lang="nl-NL" altLang="nl-NL" dirty="0" smtClean="0"/>
              <a:t>Deadline voor de sectorkeuze is 28 maart aanstaande</a:t>
            </a:r>
          </a:p>
          <a:p>
            <a:r>
              <a:rPr lang="nl-NL" altLang="nl-NL" dirty="0" smtClean="0"/>
              <a:t>Bedankt voor jullie aandacht</a:t>
            </a:r>
          </a:p>
          <a:p>
            <a:r>
              <a:rPr lang="nl-NL" altLang="nl-NL" dirty="0" smtClean="0"/>
              <a:t>Contactgegevens van het stagekantoor volgen in de volgende dia</a:t>
            </a:r>
          </a:p>
          <a:p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3473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58" y="5038354"/>
            <a:ext cx="1616242" cy="181964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82" y="91647"/>
            <a:ext cx="3493121" cy="112354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00363" y="1255463"/>
            <a:ext cx="9783679" cy="1365835"/>
          </a:xfrm>
        </p:spPr>
        <p:txBody>
          <a:bodyPr/>
          <a:lstStyle/>
          <a:p>
            <a:r>
              <a:rPr lang="nl-NL" altLang="nl-NL" b="1" dirty="0" smtClean="0"/>
              <a:t>Vragen of opmerkingen</a:t>
            </a:r>
            <a:endParaRPr lang="nl-NL" b="1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900363" y="2621298"/>
            <a:ext cx="9783679" cy="34305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altLang="nl-NL" dirty="0" smtClean="0"/>
              <a:t>Bij vragen of onduidelijkheden kunt u contact opnemen met het stagekantoor:</a:t>
            </a:r>
          </a:p>
          <a:p>
            <a:pPr marL="0" indent="0">
              <a:buNone/>
              <a:defRPr/>
            </a:pPr>
            <a:endParaRPr lang="nl-NL" altLang="nl-NL" dirty="0" smtClean="0"/>
          </a:p>
          <a:p>
            <a:pPr marL="0" indent="0">
              <a:buNone/>
              <a:defRPr/>
            </a:pPr>
            <a:r>
              <a:rPr lang="nl-NL" altLang="nl-NL" dirty="0" smtClean="0"/>
              <a:t>Dhr. P. Habib		06-15413213</a:t>
            </a:r>
          </a:p>
          <a:p>
            <a:pPr marL="0" indent="0">
              <a:buNone/>
              <a:defRPr/>
            </a:pPr>
            <a:r>
              <a:rPr lang="nl-NL" altLang="nl-NL" dirty="0" smtClean="0"/>
              <a:t>Mw. D. Schouten	06-26289045</a:t>
            </a:r>
          </a:p>
          <a:p>
            <a:pPr marL="0" indent="0">
              <a:buNone/>
              <a:defRPr/>
            </a:pPr>
            <a:r>
              <a:rPr lang="nl-NL" altLang="nl-NL" dirty="0" smtClean="0"/>
              <a:t>Mw. M. Leguit	06-30854797</a:t>
            </a:r>
          </a:p>
          <a:p>
            <a:pPr marL="0" indent="0">
              <a:buNone/>
              <a:defRPr/>
            </a:pPr>
            <a:r>
              <a:rPr lang="nl-NL" altLang="nl-NL" dirty="0" smtClean="0"/>
              <a:t>Mw. A. Slisser	06-12877079</a:t>
            </a:r>
            <a:endParaRPr lang="nl-NL" altLang="nl-NL" dirty="0"/>
          </a:p>
          <a:p>
            <a:pPr marL="0" indent="0">
              <a:buNone/>
              <a:defRPr/>
            </a:pP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975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82" y="91647"/>
            <a:ext cx="3493121" cy="112354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58" y="5038354"/>
            <a:ext cx="1616242" cy="1819646"/>
          </a:xfrm>
          <a:prstGeom prst="rect">
            <a:avLst/>
          </a:prstGeom>
        </p:spPr>
      </p:pic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900363" y="2853909"/>
            <a:ext cx="9144000" cy="400409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Doel van de stage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Stage voorbereiding in leerjaar 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Zelfstandig stagelopen in leerjaar 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Stagebegeleiders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Tips voor het vinden van een stageplaats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Stageregels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Verzekering op stage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900363" y="1255463"/>
            <a:ext cx="9783679" cy="1365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altLang="nl-NL" b="1" dirty="0" smtClean="0"/>
              <a:t>Inhoud</a:t>
            </a:r>
            <a:endParaRPr lang="nl-NL" b="1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2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58" y="5038354"/>
            <a:ext cx="1616242" cy="181964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82" y="91647"/>
            <a:ext cx="3493121" cy="112354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00363" y="1255463"/>
            <a:ext cx="9783679" cy="1365835"/>
          </a:xfrm>
        </p:spPr>
        <p:txBody>
          <a:bodyPr/>
          <a:lstStyle/>
          <a:p>
            <a:r>
              <a:rPr lang="nl-NL" altLang="nl-NL" b="1" dirty="0"/>
              <a:t>Doel van de stage</a:t>
            </a:r>
            <a:endParaRPr lang="nl-NL" b="1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900363" y="2621298"/>
            <a:ext cx="9783679" cy="3430585"/>
          </a:xfrm>
        </p:spPr>
        <p:txBody>
          <a:bodyPr/>
          <a:lstStyle/>
          <a:p>
            <a:r>
              <a:rPr lang="nl-NL" altLang="nl-NL" dirty="0"/>
              <a:t>De leerling krijgt meer </a:t>
            </a:r>
            <a:r>
              <a:rPr lang="nl-NL" altLang="nl-NL" u="sng" dirty="0"/>
              <a:t>inzicht </a:t>
            </a:r>
            <a:r>
              <a:rPr lang="nl-NL" altLang="nl-NL" u="sng" dirty="0" smtClean="0"/>
              <a:t>in </a:t>
            </a:r>
            <a:r>
              <a:rPr lang="nl-NL" altLang="nl-NL" u="sng" dirty="0"/>
              <a:t>de verschillende </a:t>
            </a:r>
            <a:r>
              <a:rPr lang="nl-NL" altLang="nl-NL" u="sng" dirty="0" smtClean="0"/>
              <a:t>sectoren</a:t>
            </a:r>
            <a:r>
              <a:rPr lang="nl-NL" altLang="nl-NL" dirty="0" smtClean="0"/>
              <a:t> en de bijbehorende </a:t>
            </a:r>
            <a:r>
              <a:rPr lang="nl-NL" altLang="nl-NL" u="sng" dirty="0" smtClean="0"/>
              <a:t>beroepsrichtingen</a:t>
            </a:r>
            <a:r>
              <a:rPr lang="nl-NL" altLang="nl-NL" u="sng" dirty="0"/>
              <a:t>. </a:t>
            </a:r>
            <a:endParaRPr lang="nl-NL" altLang="nl-NL" u="sng" dirty="0" smtClean="0"/>
          </a:p>
          <a:p>
            <a:r>
              <a:rPr lang="nl-NL" altLang="nl-NL" dirty="0"/>
              <a:t>Juiste sectorkeuze kunnen maken einde leerjaar </a:t>
            </a:r>
            <a:r>
              <a:rPr lang="nl-NL" altLang="nl-NL" dirty="0" smtClean="0"/>
              <a:t>3.</a:t>
            </a:r>
            <a:endParaRPr lang="nl-NL" altLang="nl-NL" dirty="0"/>
          </a:p>
          <a:p>
            <a:r>
              <a:rPr lang="nl-NL" altLang="nl-NL" dirty="0" smtClean="0"/>
              <a:t>Het </a:t>
            </a:r>
            <a:r>
              <a:rPr lang="nl-NL" altLang="nl-NL" dirty="0"/>
              <a:t>biedt de leerling de mogelijkheid </a:t>
            </a:r>
            <a:r>
              <a:rPr lang="nl-NL" altLang="nl-NL" u="sng" dirty="0"/>
              <a:t>werkervaring</a:t>
            </a:r>
            <a:r>
              <a:rPr lang="nl-NL" altLang="nl-NL" dirty="0"/>
              <a:t> op te doen.</a:t>
            </a:r>
          </a:p>
          <a:p>
            <a:r>
              <a:rPr lang="nl-NL" altLang="nl-NL" dirty="0"/>
              <a:t>Door de stage worden de </a:t>
            </a:r>
            <a:r>
              <a:rPr lang="nl-NL" altLang="nl-NL" u="sng" dirty="0"/>
              <a:t>kansen op de arbeidsmarkt</a:t>
            </a:r>
            <a:r>
              <a:rPr lang="nl-NL" altLang="nl-NL" dirty="0"/>
              <a:t> vergroot.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12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58" y="5038354"/>
            <a:ext cx="1616242" cy="181964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82" y="91647"/>
            <a:ext cx="3493121" cy="112354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45463" y="649879"/>
            <a:ext cx="9783679" cy="1365835"/>
          </a:xfrm>
        </p:spPr>
        <p:txBody>
          <a:bodyPr/>
          <a:lstStyle/>
          <a:p>
            <a:r>
              <a:rPr lang="nl-NL" altLang="nl-NL" b="1" dirty="0" smtClean="0"/>
              <a:t>Klas 2 - stage voorbereiding</a:t>
            </a:r>
            <a:endParaRPr lang="nl-NL" b="1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445463" y="1743038"/>
            <a:ext cx="9783679" cy="3430585"/>
          </a:xfrm>
        </p:spPr>
        <p:txBody>
          <a:bodyPr/>
          <a:lstStyle/>
          <a:p>
            <a:r>
              <a:rPr lang="nl-NL" altLang="nl-NL" dirty="0" smtClean="0"/>
              <a:t>Stagevoorbereiding in de klas:</a:t>
            </a:r>
            <a:endParaRPr lang="nl-NL" altLang="nl-NL" dirty="0"/>
          </a:p>
          <a:p>
            <a:pPr lvl="1"/>
            <a:r>
              <a:rPr lang="nl-NL" altLang="nl-NL" dirty="0" smtClean="0"/>
              <a:t>Thema’s als: werknemersvaardigheden</a:t>
            </a:r>
            <a:r>
              <a:rPr lang="nl-NL" altLang="nl-NL" dirty="0"/>
              <a:t>, zelfstandigheid, </a:t>
            </a:r>
            <a:r>
              <a:rPr lang="nl-NL" altLang="nl-NL" dirty="0" smtClean="0"/>
              <a:t>sociale vaardigheden</a:t>
            </a:r>
            <a:r>
              <a:rPr lang="nl-NL" altLang="nl-NL" dirty="0"/>
              <a:t>, mogelijkheden en onmogelijkheden.</a:t>
            </a:r>
          </a:p>
          <a:p>
            <a:r>
              <a:rPr lang="nl-NL" altLang="nl-NL" dirty="0" smtClean="0"/>
              <a:t>Interne </a:t>
            </a:r>
            <a:r>
              <a:rPr lang="nl-NL" altLang="nl-NL" dirty="0"/>
              <a:t>stage </a:t>
            </a:r>
            <a:endParaRPr lang="nl-NL" altLang="nl-NL" dirty="0" smtClean="0"/>
          </a:p>
          <a:p>
            <a:r>
              <a:rPr lang="nl-NL" altLang="nl-NL" dirty="0" smtClean="0"/>
              <a:t>Externe proefstage </a:t>
            </a:r>
            <a:r>
              <a:rPr lang="nl-NL" altLang="nl-NL" dirty="0"/>
              <a:t>bij Burgering </a:t>
            </a:r>
            <a:r>
              <a:rPr lang="nl-NL" altLang="nl-NL" dirty="0" smtClean="0"/>
              <a:t>Verpakkingen</a:t>
            </a:r>
          </a:p>
          <a:p>
            <a:r>
              <a:rPr lang="nl-NL" altLang="nl-NL" dirty="0" smtClean="0"/>
              <a:t>Bezoek diverse bedrijven </a:t>
            </a:r>
            <a:endParaRPr lang="nl-NL" altLang="nl-NL" dirty="0"/>
          </a:p>
          <a:p>
            <a:endParaRPr lang="nl-NL" alt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Picture 3" descr="c5faaa23-76a9-4a0f-8251-34499097f20f@eurprd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1761" y="4421816"/>
            <a:ext cx="2089231" cy="255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/>
          <a:srcRect l="71053" t="24776" r="13333" b="66598"/>
          <a:stretch/>
        </p:blipFill>
        <p:spPr>
          <a:xfrm>
            <a:off x="4907605" y="5160002"/>
            <a:ext cx="2537593" cy="754948"/>
          </a:xfrm>
          <a:prstGeom prst="rect">
            <a:avLst/>
          </a:prstGeom>
        </p:spPr>
      </p:pic>
      <p:pic>
        <p:nvPicPr>
          <p:cNvPr id="8" name="Picture 2" descr="4075fca5-3fa9-497e-97ad-73953b36e4ad@eurprd0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7723" r="16768" b="33186"/>
          <a:stretch/>
        </p:blipFill>
        <p:spPr bwMode="auto">
          <a:xfrm>
            <a:off x="7791814" y="4364606"/>
            <a:ext cx="2505018" cy="234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1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58" y="5038354"/>
            <a:ext cx="1616242" cy="181964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82" y="91647"/>
            <a:ext cx="3493121" cy="112354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00363" y="1255463"/>
            <a:ext cx="9783679" cy="1365835"/>
          </a:xfrm>
        </p:spPr>
        <p:txBody>
          <a:bodyPr/>
          <a:lstStyle/>
          <a:p>
            <a:r>
              <a:rPr lang="nl-NL" altLang="nl-NL" b="1" dirty="0"/>
              <a:t>Klas 2 </a:t>
            </a:r>
            <a:r>
              <a:rPr lang="nl-NL" altLang="nl-NL" b="1" dirty="0" smtClean="0"/>
              <a:t>- 2 voorlopige sectorkeuzes</a:t>
            </a:r>
            <a:endParaRPr lang="nl-NL" b="1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900363" y="2621298"/>
            <a:ext cx="9783679" cy="3430585"/>
          </a:xfrm>
        </p:spPr>
        <p:txBody>
          <a:bodyPr/>
          <a:lstStyle/>
          <a:p>
            <a:r>
              <a:rPr lang="nl-NL" altLang="nl-NL" dirty="0" smtClean="0"/>
              <a:t>NOA interesse/beroepstest</a:t>
            </a:r>
          </a:p>
          <a:p>
            <a:r>
              <a:rPr lang="nl-NL" altLang="nl-NL" dirty="0"/>
              <a:t>Interview </a:t>
            </a:r>
          </a:p>
          <a:p>
            <a:r>
              <a:rPr lang="nl-NL" altLang="nl-NL" dirty="0" smtClean="0"/>
              <a:t>Gesprekken </a:t>
            </a:r>
            <a:r>
              <a:rPr lang="nl-NL" altLang="nl-NL" dirty="0"/>
              <a:t>in de klas</a:t>
            </a:r>
          </a:p>
          <a:p>
            <a:r>
              <a:rPr lang="nl-NL" altLang="nl-NL" dirty="0" smtClean="0"/>
              <a:t>Keuze sectoren aangeven </a:t>
            </a:r>
            <a:endParaRPr lang="nl-NL" altLang="nl-NL" dirty="0"/>
          </a:p>
          <a:p>
            <a:r>
              <a:rPr lang="nl-NL" altLang="nl-NL" dirty="0"/>
              <a:t>Oriënteren welke stage </a:t>
            </a:r>
            <a:r>
              <a:rPr lang="nl-NL" altLang="nl-NL" dirty="0" smtClean="0"/>
              <a:t>in 3</a:t>
            </a:r>
            <a:r>
              <a:rPr lang="nl-NL" altLang="nl-NL" baseline="30000" dirty="0" smtClean="0"/>
              <a:t>e</a:t>
            </a:r>
            <a:r>
              <a:rPr lang="nl-NL" altLang="nl-NL" dirty="0" smtClean="0"/>
              <a:t> klas</a:t>
            </a:r>
            <a:endParaRPr lang="nl-NL" alt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9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58" y="5038354"/>
            <a:ext cx="1616242" cy="181964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82" y="91647"/>
            <a:ext cx="3493121" cy="112354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92079" y="950002"/>
            <a:ext cx="9783679" cy="1365835"/>
          </a:xfrm>
        </p:spPr>
        <p:txBody>
          <a:bodyPr/>
          <a:lstStyle/>
          <a:p>
            <a:r>
              <a:rPr lang="nl-NL" altLang="nl-NL" b="1" dirty="0"/>
              <a:t>Wanneer </a:t>
            </a:r>
            <a:r>
              <a:rPr lang="nl-NL" altLang="nl-NL" b="1" dirty="0" smtClean="0"/>
              <a:t>kan </a:t>
            </a:r>
            <a:r>
              <a:rPr lang="nl-NL" altLang="nl-NL" b="1" dirty="0"/>
              <a:t>je stage </a:t>
            </a:r>
            <a:r>
              <a:rPr lang="nl-NL" altLang="nl-NL" b="1" dirty="0" smtClean="0"/>
              <a:t>lopen?</a:t>
            </a:r>
            <a:endParaRPr lang="nl-NL" b="1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882778" y="2073545"/>
            <a:ext cx="9783679" cy="39645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altLang="nl-NL" dirty="0"/>
              <a:t>Om stage te kunnen lopen moeten de leerlingen voldoen aan:</a:t>
            </a:r>
          </a:p>
          <a:p>
            <a:pPr lvl="1"/>
            <a:r>
              <a:rPr lang="nl-NL" altLang="nl-NL" dirty="0" smtClean="0"/>
              <a:t>De </a:t>
            </a:r>
            <a:r>
              <a:rPr lang="nl-NL" altLang="nl-NL" dirty="0"/>
              <a:t>minimale leeftijdsgrens: 14 jaar</a:t>
            </a:r>
          </a:p>
          <a:p>
            <a:pPr lvl="1"/>
            <a:r>
              <a:rPr lang="nl-NL" altLang="nl-NL" dirty="0" smtClean="0"/>
              <a:t>Voldoende </a:t>
            </a:r>
            <a:r>
              <a:rPr lang="nl-NL" altLang="nl-NL" dirty="0"/>
              <a:t>sociale vaardigheden</a:t>
            </a:r>
          </a:p>
          <a:p>
            <a:pPr lvl="1"/>
            <a:r>
              <a:rPr lang="nl-NL" altLang="nl-NL" dirty="0" smtClean="0"/>
              <a:t>Een </a:t>
            </a:r>
            <a:r>
              <a:rPr lang="nl-NL" altLang="nl-NL" dirty="0"/>
              <a:t>voldoende leer- werkhouding </a:t>
            </a:r>
            <a:endParaRPr lang="nl-NL" altLang="nl-NL" dirty="0" smtClean="0"/>
          </a:p>
          <a:p>
            <a:pPr lvl="1"/>
            <a:r>
              <a:rPr lang="nl-NL" altLang="nl-NL" dirty="0"/>
              <a:t>Een positief advies van betrokken docenten</a:t>
            </a:r>
          </a:p>
          <a:p>
            <a:pPr marL="457200" lvl="1" indent="0">
              <a:buNone/>
            </a:pPr>
            <a:endParaRPr lang="nl-NL" altLang="nl-NL" dirty="0"/>
          </a:p>
          <a:p>
            <a:pPr marL="0" indent="0">
              <a:buNone/>
            </a:pPr>
            <a:r>
              <a:rPr lang="nl-NL" altLang="nl-NL" dirty="0" smtClean="0"/>
              <a:t>Zelfstandig stagelopen:</a:t>
            </a:r>
            <a:endParaRPr lang="nl-NL" altLang="nl-NL" dirty="0"/>
          </a:p>
          <a:p>
            <a:r>
              <a:rPr lang="nl-NL" altLang="nl-NL" sz="2400" dirty="0"/>
              <a:t>Beoordeling interne </a:t>
            </a:r>
            <a:r>
              <a:rPr lang="nl-NL" altLang="nl-NL" sz="2400" dirty="0" smtClean="0"/>
              <a:t>stage, </a:t>
            </a:r>
            <a:r>
              <a:rPr lang="en-US" altLang="nl-NL" sz="2400" dirty="0" err="1" smtClean="0"/>
              <a:t>proefstage</a:t>
            </a:r>
            <a:r>
              <a:rPr lang="en-US" altLang="nl-NL" sz="2400" dirty="0" smtClean="0"/>
              <a:t> </a:t>
            </a:r>
            <a:r>
              <a:rPr lang="en-US" altLang="nl-NL" sz="2400" dirty="0"/>
              <a:t>(</a:t>
            </a:r>
            <a:r>
              <a:rPr lang="en-US" altLang="nl-NL" sz="2400" dirty="0" err="1"/>
              <a:t>Burgering</a:t>
            </a:r>
            <a:r>
              <a:rPr lang="en-US" altLang="nl-NL" sz="2400" dirty="0"/>
              <a:t> </a:t>
            </a:r>
            <a:r>
              <a:rPr lang="en-US" altLang="nl-NL" sz="2400" dirty="0" err="1" smtClean="0"/>
              <a:t>verpakkingen</a:t>
            </a:r>
            <a:r>
              <a:rPr lang="en-US" altLang="nl-NL" sz="2400" dirty="0" smtClean="0"/>
              <a:t>)</a:t>
            </a:r>
            <a:r>
              <a:rPr lang="nl-NL" altLang="nl-NL" sz="2400" dirty="0" smtClean="0"/>
              <a:t> e</a:t>
            </a:r>
            <a:r>
              <a:rPr lang="en-US" altLang="nl-NL" sz="2400" dirty="0" smtClean="0"/>
              <a:t>n </a:t>
            </a:r>
            <a:r>
              <a:rPr lang="nl-NL" altLang="nl-NL" sz="2400" dirty="0" smtClean="0"/>
              <a:t>beoordeling mentor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NL" altLang="nl-NL" sz="2000" dirty="0" smtClean="0"/>
              <a:t>Er </a:t>
            </a:r>
            <a:r>
              <a:rPr lang="nl-NL" altLang="nl-NL" sz="2000" dirty="0"/>
              <a:t>wordt gelet </a:t>
            </a:r>
            <a:r>
              <a:rPr lang="nl-NL" altLang="nl-NL" sz="2000" dirty="0" smtClean="0"/>
              <a:t>op o.a.: </a:t>
            </a:r>
            <a:r>
              <a:rPr lang="nl-NL" altLang="nl-NL" sz="2000" dirty="0"/>
              <a:t>zelfstandigheid / motivatie / </a:t>
            </a:r>
            <a:r>
              <a:rPr lang="nl-NL" altLang="nl-NL" sz="2000" dirty="0" smtClean="0"/>
              <a:t>inzet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NL" altLang="nl-NL" sz="2000" dirty="0" smtClean="0"/>
              <a:t>Ben je nog niet toe aan een zelfstandige stage </a:t>
            </a:r>
            <a:r>
              <a:rPr lang="nl-NL" altLang="nl-NL" sz="2000" dirty="0"/>
              <a:t>dan start je eerst in de groepsstage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nl-NL" altLang="nl-NL" sz="2000" dirty="0" smtClean="0"/>
          </a:p>
          <a:p>
            <a:pPr lvl="1">
              <a:buFont typeface="Wingdings" panose="05000000000000000000" pitchFamily="2" charset="2"/>
              <a:buChar char="à"/>
            </a:pPr>
            <a:endParaRPr lang="nl-NL" altLang="nl-NL" sz="2000" dirty="0" smtClean="0"/>
          </a:p>
          <a:p>
            <a:pPr marL="0" indent="0">
              <a:buNone/>
            </a:pPr>
            <a:endParaRPr lang="nl-NL" altLang="nl-NL" dirty="0" smtClean="0"/>
          </a:p>
          <a:p>
            <a:pPr marL="0" indent="0">
              <a:buNone/>
            </a:pPr>
            <a:endParaRPr lang="en-US" altLang="nl-NL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9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657396" y="865947"/>
            <a:ext cx="58656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b="1" dirty="0" err="1" smtClean="0"/>
              <a:t>Leerjaar</a:t>
            </a:r>
            <a:r>
              <a:rPr lang="en-US" sz="13800" b="1" dirty="0" smtClean="0"/>
              <a:t> </a:t>
            </a:r>
            <a:r>
              <a:rPr lang="en-US" sz="13800" b="1" dirty="0" smtClean="0"/>
              <a:t>  3  </a:t>
            </a:r>
            <a:endParaRPr lang="nl-NL" sz="13800" b="1" dirty="0"/>
          </a:p>
        </p:txBody>
      </p:sp>
      <p:pic>
        <p:nvPicPr>
          <p:cNvPr id="1026" name="Picture 2" descr="4c4558a0-5940-4d30-9854-878ad7e9326e@eurprd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9096" cy="69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2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58" y="5038354"/>
            <a:ext cx="1616242" cy="181964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82" y="91647"/>
            <a:ext cx="3493121" cy="112354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00363" y="1255463"/>
            <a:ext cx="9783679" cy="1365835"/>
          </a:xfrm>
        </p:spPr>
        <p:txBody>
          <a:bodyPr/>
          <a:lstStyle/>
          <a:p>
            <a:r>
              <a:rPr lang="nl-NL" altLang="nl-NL" b="1" dirty="0" smtClean="0"/>
              <a:t>Stage klas 3 – Oriënterende stage</a:t>
            </a:r>
            <a:endParaRPr lang="nl-NL" b="1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900363" y="2621298"/>
            <a:ext cx="9783679" cy="3430585"/>
          </a:xfrm>
        </p:spPr>
        <p:txBody>
          <a:bodyPr>
            <a:normAutofit/>
          </a:bodyPr>
          <a:lstStyle/>
          <a:p>
            <a:r>
              <a:rPr lang="nl-NL" altLang="nl-NL" dirty="0" smtClean="0"/>
              <a:t>Oriënterende stage: </a:t>
            </a:r>
            <a:r>
              <a:rPr lang="nl-NL" altLang="nl-NL" dirty="0"/>
              <a:t>om uit te zoeken wat </a:t>
            </a:r>
            <a:r>
              <a:rPr lang="nl-NL" altLang="nl-NL" dirty="0" smtClean="0"/>
              <a:t>de juiste </a:t>
            </a:r>
            <a:r>
              <a:rPr lang="nl-NL" altLang="nl-NL" dirty="0"/>
              <a:t>sector voor de leerling </a:t>
            </a:r>
            <a:r>
              <a:rPr lang="nl-NL" altLang="nl-NL" dirty="0" smtClean="0"/>
              <a:t>is</a:t>
            </a:r>
          </a:p>
          <a:p>
            <a:r>
              <a:rPr lang="nl-NL" altLang="nl-NL" dirty="0" smtClean="0"/>
              <a:t>Praktische informatie:</a:t>
            </a:r>
          </a:p>
          <a:p>
            <a:pPr lvl="1"/>
            <a:r>
              <a:rPr lang="nl-NL" altLang="nl-NL" dirty="0" smtClean="0"/>
              <a:t>Stage </a:t>
            </a:r>
            <a:r>
              <a:rPr lang="nl-NL" altLang="nl-NL" dirty="0"/>
              <a:t>maandag + dinsdag </a:t>
            </a:r>
            <a:r>
              <a:rPr lang="nl-NL" altLang="nl-NL" dirty="0" smtClean="0"/>
              <a:t>(± 5 </a:t>
            </a:r>
            <a:r>
              <a:rPr lang="nl-NL" altLang="nl-NL" dirty="0"/>
              <a:t>a 6 uur per dag)</a:t>
            </a:r>
          </a:p>
          <a:p>
            <a:pPr lvl="1"/>
            <a:r>
              <a:rPr lang="nl-NL" altLang="nl-NL" dirty="0" smtClean="0"/>
              <a:t>Ondersteuning</a:t>
            </a:r>
            <a:r>
              <a:rPr lang="nl-NL" altLang="nl-NL" dirty="0"/>
              <a:t>: stagebegeleiders </a:t>
            </a:r>
            <a:r>
              <a:rPr lang="nl-NL" altLang="nl-NL" dirty="0" smtClean="0"/>
              <a:t>/ </a:t>
            </a:r>
            <a:r>
              <a:rPr lang="nl-NL" altLang="nl-NL" dirty="0"/>
              <a:t>mentor </a:t>
            </a:r>
          </a:p>
          <a:p>
            <a:pPr lvl="1"/>
            <a:r>
              <a:rPr lang="nl-NL" altLang="nl-NL" dirty="0" smtClean="0"/>
              <a:t>Wisseling </a:t>
            </a:r>
            <a:r>
              <a:rPr lang="nl-NL" altLang="nl-NL" dirty="0"/>
              <a:t>van stage: min. 2 á 3 x per jaar </a:t>
            </a:r>
            <a:endParaRPr lang="nl-NL" altLang="nl-NL" dirty="0" smtClean="0"/>
          </a:p>
          <a:p>
            <a:pPr lvl="2"/>
            <a:r>
              <a:rPr lang="nl-NL" altLang="nl-NL" dirty="0"/>
              <a:t>Samen met stagebegeleider, mentor en ouders, </a:t>
            </a:r>
            <a:r>
              <a:rPr lang="nl-NL" altLang="nl-NL" dirty="0" smtClean="0"/>
              <a:t>gaat de leerling op zoek </a:t>
            </a:r>
            <a:r>
              <a:rPr lang="nl-NL" altLang="nl-NL" dirty="0"/>
              <a:t>naar een geschikte stageplek.</a:t>
            </a:r>
          </a:p>
          <a:p>
            <a:endParaRPr lang="nl-NL" altLang="nl-NL" dirty="0"/>
          </a:p>
          <a:p>
            <a:endParaRPr lang="nl-NL" alt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40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758" y="5038354"/>
            <a:ext cx="1616242" cy="181964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582" y="91647"/>
            <a:ext cx="3493121" cy="112354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92079" y="1132263"/>
            <a:ext cx="9783679" cy="1365835"/>
          </a:xfrm>
        </p:spPr>
        <p:txBody>
          <a:bodyPr/>
          <a:lstStyle/>
          <a:p>
            <a:r>
              <a:rPr lang="nl-NL" altLang="nl-NL" b="1" dirty="0" smtClean="0"/>
              <a:t>Stagebegeleiding</a:t>
            </a:r>
            <a:endParaRPr lang="nl-NL" b="1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900363" y="2621298"/>
            <a:ext cx="9783679" cy="34305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nl-NL" dirty="0"/>
              <a:t>Stagebegeleiding:</a:t>
            </a:r>
          </a:p>
          <a:p>
            <a:pPr lvl="1">
              <a:defRPr/>
            </a:pPr>
            <a:r>
              <a:rPr lang="nl-NL" dirty="0" smtClean="0"/>
              <a:t>Stagebegeleider </a:t>
            </a:r>
            <a:r>
              <a:rPr lang="nl-NL" dirty="0"/>
              <a:t>bij stagebedrijf</a:t>
            </a:r>
          </a:p>
          <a:p>
            <a:pPr lvl="1">
              <a:defRPr/>
            </a:pPr>
            <a:r>
              <a:rPr lang="nl-NL" dirty="0" smtClean="0"/>
              <a:t>Stagebegeleider </a:t>
            </a:r>
            <a:r>
              <a:rPr lang="nl-NL" dirty="0"/>
              <a:t>van </a:t>
            </a:r>
            <a:r>
              <a:rPr lang="nl-NL" dirty="0" smtClean="0"/>
              <a:t>school:</a:t>
            </a:r>
          </a:p>
          <a:p>
            <a:pPr lvl="2">
              <a:defRPr/>
            </a:pPr>
            <a:r>
              <a:rPr lang="nl-NL" dirty="0" smtClean="0"/>
              <a:t>Komt 1x per 4 a 5 weken</a:t>
            </a:r>
            <a:r>
              <a:rPr lang="nl-NL" dirty="0"/>
              <a:t> </a:t>
            </a:r>
            <a:r>
              <a:rPr lang="nl-NL" dirty="0" smtClean="0"/>
              <a:t>op stagebezoek</a:t>
            </a:r>
          </a:p>
          <a:p>
            <a:pPr lvl="2">
              <a:defRPr/>
            </a:pPr>
            <a:r>
              <a:rPr lang="en-US" dirty="0" smtClean="0"/>
              <a:t>Is 1x per week in de </a:t>
            </a:r>
            <a:r>
              <a:rPr lang="en-US" dirty="0" err="1" smtClean="0"/>
              <a:t>mentorles</a:t>
            </a:r>
            <a:r>
              <a:rPr lang="en-US" dirty="0" smtClean="0"/>
              <a:t> om de stages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bespreken</a:t>
            </a:r>
            <a:endParaRPr lang="nl-NL" dirty="0" smtClean="0"/>
          </a:p>
          <a:p>
            <a:pPr marL="0" indent="0">
              <a:buFont typeface="Symbol" panose="05050102010706020507" pitchFamily="18" charset="2"/>
              <a:buNone/>
              <a:defRPr/>
            </a:pPr>
            <a:r>
              <a:rPr lang="nl-NL" dirty="0" smtClean="0"/>
              <a:t>Stageagenda</a:t>
            </a:r>
            <a:r>
              <a:rPr lang="nl-NL" dirty="0"/>
              <a:t>:</a:t>
            </a:r>
          </a:p>
          <a:p>
            <a:pPr>
              <a:defRPr/>
            </a:pPr>
            <a:r>
              <a:rPr lang="nl-NL" sz="2100" dirty="0" smtClean="0"/>
              <a:t>Leerling </a:t>
            </a:r>
            <a:r>
              <a:rPr lang="nl-NL" sz="2100" dirty="0"/>
              <a:t>krijgt een </a:t>
            </a:r>
            <a:r>
              <a:rPr lang="nl-NL" sz="2100" dirty="0" smtClean="0"/>
              <a:t>stage-agenda die wekelijks moet worden afgetekend door stagebegeleider en ouders </a:t>
            </a:r>
            <a:endParaRPr lang="nl-NL" sz="2100" dirty="0"/>
          </a:p>
          <a:p>
            <a:pPr>
              <a:defRPr/>
            </a:pPr>
            <a:r>
              <a:rPr lang="nl-NL" sz="2100" dirty="0" smtClean="0"/>
              <a:t>Beoordeling</a:t>
            </a:r>
            <a:r>
              <a:rPr lang="nl-NL" sz="2100" dirty="0"/>
              <a:t>/ handtekening/ </a:t>
            </a:r>
            <a:r>
              <a:rPr lang="nl-NL" sz="2100" dirty="0" smtClean="0"/>
              <a:t>bespreken </a:t>
            </a:r>
            <a:endParaRPr lang="nl-NL" sz="2100" dirty="0"/>
          </a:p>
          <a:p>
            <a:pPr>
              <a:defRPr/>
            </a:pPr>
            <a:r>
              <a:rPr lang="nl-NL" sz="2100" dirty="0"/>
              <a:t>Alle stages worden afgesloten met een eindbeoordeling en een stageverslag.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42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652</Words>
  <Application>Microsoft Office PowerPoint</Application>
  <PresentationFormat>Breedbeeld</PresentationFormat>
  <Paragraphs>107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Wingdings</vt:lpstr>
      <vt:lpstr>Office Theme</vt:lpstr>
      <vt:lpstr>Informatieavond  van klas 2 naar klas 3</vt:lpstr>
      <vt:lpstr>PowerPoint-presentatie</vt:lpstr>
      <vt:lpstr>Doel van de stage</vt:lpstr>
      <vt:lpstr>Klas 2 - stage voorbereiding</vt:lpstr>
      <vt:lpstr>Klas 2 - 2 voorlopige sectorkeuzes</vt:lpstr>
      <vt:lpstr>Wanneer kan je stage lopen?</vt:lpstr>
      <vt:lpstr>PowerPoint-presentatie</vt:lpstr>
      <vt:lpstr>Stage klas 3 – Oriënterende stage</vt:lpstr>
      <vt:lpstr>Stagebegeleiding</vt:lpstr>
      <vt:lpstr>Waar moeten we rekening mee houden bij het zoeken naar een stage?</vt:lpstr>
      <vt:lpstr>Algemene stage regels voor jongeren</vt:lpstr>
      <vt:lpstr>Verzekering</vt:lpstr>
      <vt:lpstr>Het zoeken naar een stageplaats:</vt:lpstr>
      <vt:lpstr>Reminder sectorkeuze</vt:lpstr>
      <vt:lpstr>Vragen of opmerkingen</vt:lpstr>
    </vt:vector>
  </TitlesOfParts>
  <Company>SOVON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Ingrid Otter</dc:creator>
  <cp:lastModifiedBy>A. Slisser</cp:lastModifiedBy>
  <cp:revision>44</cp:revision>
  <dcterms:created xsi:type="dcterms:W3CDTF">2021-11-16T08:40:54Z</dcterms:created>
  <dcterms:modified xsi:type="dcterms:W3CDTF">2023-03-14T12:19:18Z</dcterms:modified>
</cp:coreProperties>
</file>